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09" r:id="rId2"/>
    <p:sldMasterId id="2147483812" r:id="rId3"/>
  </p:sldMasterIdLst>
  <p:notesMasterIdLst>
    <p:notesMasterId r:id="rId23"/>
  </p:notesMasterIdLst>
  <p:handoutMasterIdLst>
    <p:handoutMasterId r:id="rId24"/>
  </p:handoutMasterIdLst>
  <p:sldIdLst>
    <p:sldId id="319" r:id="rId4"/>
    <p:sldId id="327" r:id="rId5"/>
    <p:sldId id="302" r:id="rId6"/>
    <p:sldId id="321" r:id="rId7"/>
    <p:sldId id="328" r:id="rId8"/>
    <p:sldId id="322" r:id="rId9"/>
    <p:sldId id="329" r:id="rId10"/>
    <p:sldId id="325" r:id="rId11"/>
    <p:sldId id="330" r:id="rId12"/>
    <p:sldId id="326" r:id="rId13"/>
    <p:sldId id="331" r:id="rId14"/>
    <p:sldId id="323" r:id="rId15"/>
    <p:sldId id="332" r:id="rId16"/>
    <p:sldId id="324" r:id="rId17"/>
    <p:sldId id="333" r:id="rId18"/>
    <p:sldId id="305" r:id="rId19"/>
    <p:sldId id="313" r:id="rId20"/>
    <p:sldId id="314" r:id="rId21"/>
    <p:sldId id="320" r:id="rId22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F51"/>
    <a:srgbClr val="012456"/>
    <a:srgbClr val="013181"/>
    <a:srgbClr val="12124A"/>
    <a:srgbClr val="17175D"/>
    <a:srgbClr val="23238D"/>
    <a:srgbClr val="C8E8F7"/>
    <a:srgbClr val="82CEEF"/>
    <a:srgbClr val="FF3300"/>
    <a:srgbClr val="00B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2773" autoAdjust="0"/>
  </p:normalViewPr>
  <p:slideViewPr>
    <p:cSldViewPr>
      <p:cViewPr varScale="1">
        <p:scale>
          <a:sx n="98" d="100"/>
          <a:sy n="98" d="100"/>
        </p:scale>
        <p:origin x="57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88"/>
    </p:cViewPr>
  </p:sorterViewPr>
  <p:notesViewPr>
    <p:cSldViewPr>
      <p:cViewPr varScale="1">
        <p:scale>
          <a:sx n="53" d="100"/>
          <a:sy n="53" d="100"/>
        </p:scale>
        <p:origin x="-2640" y="-90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r>
              <a:rPr lang="de-DE" dirty="0"/>
              <a:t>Weitergabe oder Vervielfältigung nur mit Genehmigung des Autors</a:t>
            </a: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89F6080D-010B-4BB8-A880-C44531D4C9A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23557" name="Picture 6" descr="logo_v6-n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61913"/>
            <a:ext cx="18446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007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19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8" y="1412776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6"/>
            <a:ext cx="461764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6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4221087"/>
            <a:ext cx="8208963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6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443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3600" b="1" cap="none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 anchor="t"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63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28600" dist="1016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 cap="none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77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589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4008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256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916832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4149080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8077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432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9685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51520" y="260648"/>
            <a:ext cx="8640960" cy="633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4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7000">
              <a:srgbClr val="23238D"/>
            </a:gs>
            <a:gs pos="100000">
              <a:srgbClr val="011F51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 bwMode="auto">
          <a:xfrm>
            <a:off x="0" y="6000750"/>
            <a:ext cx="9144000" cy="857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533400" y="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de-DE" sz="1200" i="1">
              <a:solidFill>
                <a:schemeClr val="tx1"/>
              </a:solidFill>
              <a:effectLst/>
            </a:endParaRPr>
          </a:p>
        </p:txBody>
      </p:sp>
      <p:sp>
        <p:nvSpPr>
          <p:cNvPr id="205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268760"/>
            <a:ext cx="8694737" cy="442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6989" name="Text Box 13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5" r="11678"/>
          <a:stretch/>
        </p:blipFill>
        <p:spPr>
          <a:xfrm>
            <a:off x="5908988" y="6021288"/>
            <a:ext cx="3055500" cy="7060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4" r:id="rId2"/>
    <p:sldLayoutId id="2147483807" r:id="rId3"/>
    <p:sldLayoutId id="2147483803" r:id="rId4"/>
    <p:sldLayoutId id="2147483801" r:id="rId5"/>
    <p:sldLayoutId id="2147483808" r:id="rId6"/>
    <p:sldLayoutId id="2147483799" r:id="rId7"/>
    <p:sldLayoutId id="2147483814" r:id="rId8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332656"/>
            <a:ext cx="8496944" cy="61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9"/>
          <a:stretch/>
        </p:blipFill>
        <p:spPr>
          <a:xfrm>
            <a:off x="7047275" y="6383274"/>
            <a:ext cx="1989221" cy="43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84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Build an immutable application infrastructure with Nano Server, PowerShell DSC, and the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release pipeline 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Ravikanth Chaganti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58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96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8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82" y="6663423"/>
            <a:ext cx="787735" cy="12119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21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Zero to 4 Deployments per Week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Lessons Learned</a:t>
            </a:r>
          </a:p>
          <a:p>
            <a:pPr algn="ctr" fontAlgn="auto">
              <a:spcAft>
                <a:spcPts val="0"/>
              </a:spcAft>
            </a:pP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Benjamin Hodge @autonomousit</a:t>
            </a:r>
          </a:p>
        </p:txBody>
      </p:sp>
      <p:sp>
        <p:nvSpPr>
          <p:cNvPr id="23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79" y="6631618"/>
            <a:ext cx="1274481" cy="18480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85" y="6490644"/>
            <a:ext cx="1048245" cy="466748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190" y="6504881"/>
            <a:ext cx="876550" cy="438275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60" y="6663423"/>
            <a:ext cx="787735" cy="12119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25" y="6644088"/>
            <a:ext cx="977324" cy="1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26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295450"/>
            <a:ext cx="9144000" cy="47978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chemeClr val="bg1">
                      <a:lumMod val="200000"/>
                      <a:satMod val="200000"/>
                    </a:schemeClr>
                  </a:outerShdw>
                </a:cont>
                <a:cont type="tree" name="">
                  <a:effect ref="fillLine"/>
                  <a:outerShdw dist="38100" dir="2700000" algn="tl">
                    <a:schemeClr val="bg1">
                      <a:lumMod val="60000"/>
                      <a:satMod val="60000"/>
                    </a:schemeClr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Test Everything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95450"/>
            <a:ext cx="7196769" cy="4797846"/>
          </a:xfrm>
        </p:spPr>
      </p:pic>
    </p:spTree>
    <p:extLst>
      <p:ext uri="{BB962C8B-B14F-4D97-AF65-F5344CB8AC3E}">
        <p14:creationId xmlns:p14="http://schemas.microsoft.com/office/powerpoint/2010/main" val="378011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Testing often focuses on validating the Application or Service, which is important, but…</a:t>
            </a:r>
          </a:p>
          <a:p>
            <a:r>
              <a:rPr lang="en-SG" dirty="0"/>
              <a:t>As your environment gets more complex there will be a lot of Operational code &amp; workflows that need to be tested &amp; validated as well</a:t>
            </a:r>
          </a:p>
          <a:p>
            <a:r>
              <a:rPr lang="en-SG" dirty="0"/>
              <a:t>A Production-like Staging environment is critical to validating these components as well as regularly testing rollback &amp; recovery procedures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Key Points</a:t>
            </a:r>
          </a:p>
        </p:txBody>
      </p:sp>
    </p:spTree>
    <p:extLst>
      <p:ext uri="{BB962C8B-B14F-4D97-AF65-F5344CB8AC3E}">
        <p14:creationId xmlns:p14="http://schemas.microsoft.com/office/powerpoint/2010/main" val="319545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295450"/>
            <a:ext cx="9144000" cy="47978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chemeClr val="bg1">
                      <a:lumMod val="200000"/>
                      <a:satMod val="200000"/>
                    </a:schemeClr>
                  </a:outerShdw>
                </a:cont>
                <a:cont type="tree" name="">
                  <a:effect ref="fillLine"/>
                  <a:outerShdw dist="38100" dir="2700000" algn="tl">
                    <a:schemeClr val="bg1">
                      <a:lumMod val="60000"/>
                      <a:satMod val="60000"/>
                    </a:schemeClr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Design 4 Failure #1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15" y="1295450"/>
            <a:ext cx="7196769" cy="4797846"/>
          </a:xfrm>
        </p:spPr>
      </p:pic>
    </p:spTree>
    <p:extLst>
      <p:ext uri="{BB962C8B-B14F-4D97-AF65-F5344CB8AC3E}">
        <p14:creationId xmlns:p14="http://schemas.microsoft.com/office/powerpoint/2010/main" val="158617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Moving to a more rapid delivery methodology like DevOps is complex and you will make mistakes</a:t>
            </a:r>
          </a:p>
          <a:p>
            <a:r>
              <a:rPr lang="en-SG" dirty="0"/>
              <a:t>Early adoption of patterns like “blue/green deployments” &amp; “immutable infrastructure” help create safety nets and fast recovery times that protect you when things go wrong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Key Points</a:t>
            </a:r>
          </a:p>
        </p:txBody>
      </p:sp>
    </p:spTree>
    <p:extLst>
      <p:ext uri="{BB962C8B-B14F-4D97-AF65-F5344CB8AC3E}">
        <p14:creationId xmlns:p14="http://schemas.microsoft.com/office/powerpoint/2010/main" val="42049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295450"/>
            <a:ext cx="9144000" cy="47978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chemeClr val="bg1">
                      <a:lumMod val="200000"/>
                      <a:satMod val="200000"/>
                    </a:schemeClr>
                  </a:outerShdw>
                </a:cont>
                <a:cont type="tree" name="">
                  <a:effect ref="fillLine"/>
                  <a:outerShdw dist="38100" dir="2700000" algn="tl">
                    <a:schemeClr val="bg1">
                      <a:lumMod val="60000"/>
                      <a:satMod val="60000"/>
                    </a:schemeClr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Design 4 Failure #2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95450"/>
            <a:ext cx="7196769" cy="4797846"/>
          </a:xfrm>
        </p:spPr>
      </p:pic>
    </p:spTree>
    <p:extLst>
      <p:ext uri="{BB962C8B-B14F-4D97-AF65-F5344CB8AC3E}">
        <p14:creationId xmlns:p14="http://schemas.microsoft.com/office/powerpoint/2010/main" val="40574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Protecting persistent Data &amp; Databases is critical &amp; mistakes in this area can shutdown a transformation initiative</a:t>
            </a:r>
          </a:p>
          <a:p>
            <a:r>
              <a:rPr lang="en-SG" dirty="0"/>
              <a:t>Focus on automating data backups &amp; recovery early on to create a safety net for future changes</a:t>
            </a:r>
          </a:p>
          <a:p>
            <a:r>
              <a:rPr lang="en-SG" dirty="0"/>
              <a:t>Regularly back-propagate production data &amp; DBs into Staging, Test &amp; Dev environments to ensure your testing is validated against real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Key Points</a:t>
            </a:r>
          </a:p>
        </p:txBody>
      </p:sp>
    </p:spTree>
    <p:extLst>
      <p:ext uri="{BB962C8B-B14F-4D97-AF65-F5344CB8AC3E}">
        <p14:creationId xmlns:p14="http://schemas.microsoft.com/office/powerpoint/2010/main" val="95143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700808"/>
            <a:ext cx="9144000" cy="43924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chemeClr val="bg1">
                      <a:lumMod val="200000"/>
                      <a:satMod val="200000"/>
                    </a:schemeClr>
                  </a:outerShdw>
                </a:cont>
                <a:cont type="tree" name="">
                  <a:effect ref="fillLine"/>
                  <a:outerShdw dist="38100" dir="2700000" algn="tl">
                    <a:schemeClr val="bg1">
                      <a:lumMod val="60000"/>
                      <a:satMod val="60000"/>
                    </a:schemeClr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41" y="1700808"/>
            <a:ext cx="6588918" cy="4392612"/>
          </a:xfrm>
        </p:spPr>
      </p:pic>
    </p:spTree>
    <p:extLst>
      <p:ext uri="{BB962C8B-B14F-4D97-AF65-F5344CB8AC3E}">
        <p14:creationId xmlns:p14="http://schemas.microsoft.com/office/powerpoint/2010/main" val="2082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: 15 min break</a:t>
            </a:r>
          </a:p>
          <a:p>
            <a:endParaRPr lang="de-DE" dirty="0"/>
          </a:p>
          <a:p>
            <a:r>
              <a:rPr lang="de-DE" dirty="0"/>
              <a:t>Grab a </a:t>
            </a:r>
            <a:r>
              <a:rPr lang="de-DE" dirty="0" err="1"/>
              <a:t>coffee</a:t>
            </a:r>
            <a:endParaRPr lang="de-DE" dirty="0"/>
          </a:p>
          <a:p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Change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room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in a </a:t>
            </a:r>
            <a:r>
              <a:rPr lang="de-DE" dirty="0" err="1"/>
              <a:t>breakout</a:t>
            </a:r>
            <a:r>
              <a:rPr lang="de-DE" dirty="0"/>
              <a:t> </a:t>
            </a:r>
            <a:r>
              <a:rPr lang="de-DE" dirty="0" err="1"/>
              <a:t>session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afterwards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9731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440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3284984"/>
            <a:ext cx="7704856" cy="26642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psconf.eu 2018</a:t>
            </a:r>
          </a:p>
          <a:p>
            <a:pPr algn="ctr" fontAlgn="auto"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+mn-lt"/>
              </a:rPr>
              <a:t>scheduled to be in the week of</a:t>
            </a:r>
            <a:endParaRPr lang="en-US" sz="36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April 16-20, 2018</a:t>
            </a:r>
          </a:p>
          <a:p>
            <a:pPr algn="ctr" fontAlgn="auto">
              <a:spcAft>
                <a:spcPts val="0"/>
              </a:spcAft>
            </a:pPr>
            <a:endParaRPr lang="en-US" sz="36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details on www.psconf.eu as they become available</a:t>
            </a:r>
          </a:p>
          <a:p>
            <a:pPr algn="ctr" fontAlgn="auto">
              <a:spcAft>
                <a:spcPts val="0"/>
              </a:spcAft>
            </a:pP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283968" y="1922036"/>
            <a:ext cx="715886" cy="427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2018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79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85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19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60" y="6663423"/>
            <a:ext cx="787735" cy="12119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25" y="6644088"/>
            <a:ext cx="977324" cy="1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6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#</a:t>
            </a:r>
            <a:r>
              <a:rPr lang="en-SG" dirty="0" err="1"/>
              <a:t>sketchnote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248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700808"/>
            <a:ext cx="9144000" cy="43924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chemeClr val="bg1">
                      <a:lumMod val="200000"/>
                      <a:satMod val="200000"/>
                    </a:schemeClr>
                  </a:outerShdw>
                </a:cont>
                <a:cont type="tree" name="">
                  <a:effect ref="fillLine"/>
                  <a:outerShdw dist="38100" dir="2700000" algn="tl">
                    <a:schemeClr val="bg1">
                      <a:lumMod val="60000"/>
                      <a:satMod val="60000"/>
                    </a:schemeClr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Agenda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41" y="1700808"/>
            <a:ext cx="6588918" cy="4392612"/>
          </a:xfrm>
        </p:spPr>
      </p:pic>
    </p:spTree>
    <p:extLst>
      <p:ext uri="{BB962C8B-B14F-4D97-AF65-F5344CB8AC3E}">
        <p14:creationId xmlns:p14="http://schemas.microsoft.com/office/powerpoint/2010/main" val="31097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295450"/>
            <a:ext cx="9144000" cy="47978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chemeClr val="bg1">
                      <a:lumMod val="200000"/>
                      <a:satMod val="200000"/>
                    </a:schemeClr>
                  </a:outerShdw>
                </a:cont>
                <a:cont type="tree" name="">
                  <a:effect ref="fillLine"/>
                  <a:outerShdw dist="38100" dir="2700000" algn="tl">
                    <a:schemeClr val="bg1">
                      <a:lumMod val="60000"/>
                      <a:satMod val="60000"/>
                    </a:schemeClr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Where are we at?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1295450"/>
            <a:ext cx="7196769" cy="4797846"/>
          </a:xfrm>
        </p:spPr>
      </p:pic>
    </p:spTree>
    <p:extLst>
      <p:ext uri="{BB962C8B-B14F-4D97-AF65-F5344CB8AC3E}">
        <p14:creationId xmlns:p14="http://schemas.microsoft.com/office/powerpoint/2010/main" val="106908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We haven’t hit our goal of 4 deployments per week yet</a:t>
            </a:r>
          </a:p>
          <a:p>
            <a:r>
              <a:rPr lang="en-SG" dirty="0"/>
              <a:t>We could have done this easily by short cutting the process and accumulating technical debt but…</a:t>
            </a:r>
          </a:p>
          <a:p>
            <a:r>
              <a:rPr lang="en-SG" dirty="0"/>
              <a:t>the culture &amp; process is more important than short-term “metrics”</a:t>
            </a:r>
          </a:p>
          <a:p>
            <a:r>
              <a:rPr lang="en-SG" dirty="0"/>
              <a:t>Changes to designs &amp; architecture will happen regularly early on. Don’t over invest in automation until requirements stabilise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Key Points</a:t>
            </a:r>
          </a:p>
        </p:txBody>
      </p:sp>
    </p:spTree>
    <p:extLst>
      <p:ext uri="{BB962C8B-B14F-4D97-AF65-F5344CB8AC3E}">
        <p14:creationId xmlns:p14="http://schemas.microsoft.com/office/powerpoint/2010/main" val="7902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295450"/>
            <a:ext cx="9144000" cy="47978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chemeClr val="bg1">
                      <a:lumMod val="200000"/>
                      <a:satMod val="200000"/>
                    </a:schemeClr>
                  </a:outerShdw>
                </a:cont>
                <a:cont type="tree" name="">
                  <a:effect ref="fillLine"/>
                  <a:outerShdw dist="38100" dir="2700000" algn="tl">
                    <a:schemeClr val="bg1">
                      <a:lumMod val="60000"/>
                      <a:satMod val="60000"/>
                    </a:schemeClr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JEI:Just</a:t>
            </a:r>
            <a:r>
              <a:rPr lang="en-SG" dirty="0"/>
              <a:t> Enough Infrastructure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95450"/>
            <a:ext cx="7196769" cy="4797846"/>
          </a:xfrm>
        </p:spPr>
      </p:pic>
    </p:spTree>
    <p:extLst>
      <p:ext uri="{BB962C8B-B14F-4D97-AF65-F5344CB8AC3E}">
        <p14:creationId xmlns:p14="http://schemas.microsoft.com/office/powerpoint/2010/main" val="415129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Every piece of Infrastructure needs to be automated, documented &amp; supported just like the Application</a:t>
            </a:r>
          </a:p>
          <a:p>
            <a:r>
              <a:rPr lang="en-SG" dirty="0"/>
              <a:t>You will waste a lot of resources on a “big bang” infrastructure approach and fail to deliver value to your Application Owner</a:t>
            </a:r>
          </a:p>
          <a:p>
            <a:r>
              <a:rPr lang="en-SG" dirty="0"/>
              <a:t>Start with the bare minimum amount of Infrastructure needed to deliver your Application, you can then incrementally improve over time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Key Points</a:t>
            </a:r>
          </a:p>
        </p:txBody>
      </p:sp>
    </p:spTree>
    <p:extLst>
      <p:ext uri="{BB962C8B-B14F-4D97-AF65-F5344CB8AC3E}">
        <p14:creationId xmlns:p14="http://schemas.microsoft.com/office/powerpoint/2010/main" val="58220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1295450"/>
            <a:ext cx="9144000" cy="47978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SG" sz="2800" b="0" i="0" u="none" strike="noStrike" cap="none" normalizeH="0" baseline="0">
              <a:ln>
                <a:noFill/>
              </a:ln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chemeClr val="bg1">
                      <a:lumMod val="200000"/>
                      <a:satMod val="200000"/>
                    </a:schemeClr>
                  </a:outerShdw>
                </a:cont>
                <a:cont type="tree" name="">
                  <a:effect ref="fillLine"/>
                  <a:outerShdw dist="38100" dir="2700000" algn="tl">
                    <a:schemeClr val="bg1">
                      <a:lumMod val="60000"/>
                      <a:satMod val="60000"/>
                    </a:schemeClr>
                  </a:outerShdw>
                </a:cont>
                <a:effect ref="fillLine"/>
              </a:effectDag>
              <a:latin typeface="Tahom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Keep It Loose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95450"/>
            <a:ext cx="7196769" cy="4797846"/>
          </a:xfrm>
        </p:spPr>
      </p:pic>
    </p:spTree>
    <p:extLst>
      <p:ext uri="{BB962C8B-B14F-4D97-AF65-F5344CB8AC3E}">
        <p14:creationId xmlns:p14="http://schemas.microsoft.com/office/powerpoint/2010/main" val="4049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Keep loose linkages between your chosen platform, configuration, security &amp; monitoring systems</a:t>
            </a:r>
          </a:p>
          <a:p>
            <a:r>
              <a:rPr lang="en-SG" dirty="0"/>
              <a:t>It can be tempting to go “all in” on a Platform like Azure that offers you end-to-end options but when you hit problems or need to change it is extremely costly</a:t>
            </a:r>
          </a:p>
          <a:p>
            <a:r>
              <a:rPr lang="en-SG" dirty="0"/>
              <a:t>Platform issues are the most costly if you’re locked to a single Platform as they impact everything higher up the stack.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Key Points</a:t>
            </a:r>
          </a:p>
        </p:txBody>
      </p:sp>
    </p:spTree>
    <p:extLst>
      <p:ext uri="{BB962C8B-B14F-4D97-AF65-F5344CB8AC3E}">
        <p14:creationId xmlns:p14="http://schemas.microsoft.com/office/powerpoint/2010/main" val="360157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ww.IT-Visions.de">
  <a:themeElements>
    <a:clrScheme name="www.IT-Visions.d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Präsentation IT-Objec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lnDef>
  </a:objectDefaults>
  <a:extraClrSchemeLst>
    <a:extraClrScheme>
      <a:clrScheme name="Präsentation IT-Objec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T-Objec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ITV</Template>
  <TotalTime>77</TotalTime>
  <Words>480</Words>
  <Application>Microsoft Office PowerPoint</Application>
  <PresentationFormat>On-screen Show (4:3)</PresentationFormat>
  <Paragraphs>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Roboto</vt:lpstr>
      <vt:lpstr>Roboto Black</vt:lpstr>
      <vt:lpstr>Roboto Condensed</vt:lpstr>
      <vt:lpstr>Tahoma</vt:lpstr>
      <vt:lpstr>Ubuntu Mono</vt:lpstr>
      <vt:lpstr>www.IT-Visions.de</vt:lpstr>
      <vt:lpstr>Custom Design</vt:lpstr>
      <vt:lpstr>Benutzerdefiniertes Design</vt:lpstr>
      <vt:lpstr>PowerPoint Presentation</vt:lpstr>
      <vt:lpstr>#sketchnote</vt:lpstr>
      <vt:lpstr>Agenda</vt:lpstr>
      <vt:lpstr>Where are we at?</vt:lpstr>
      <vt:lpstr>Key Points</vt:lpstr>
      <vt:lpstr>JEI:Just Enough Infrastructure</vt:lpstr>
      <vt:lpstr>Key Points</vt:lpstr>
      <vt:lpstr>Keep It Loose</vt:lpstr>
      <vt:lpstr>Key Points</vt:lpstr>
      <vt:lpstr>Test Everything</vt:lpstr>
      <vt:lpstr>Key Points</vt:lpstr>
      <vt:lpstr>Design 4 Failure #1</vt:lpstr>
      <vt:lpstr>Key Points</vt:lpstr>
      <vt:lpstr>Design 4 Failure #2</vt:lpstr>
      <vt:lpstr>Key Points</vt:lpstr>
      <vt:lpstr>Summary</vt:lpstr>
      <vt:lpstr>Next Steps...</vt:lpstr>
      <vt:lpstr>Questions?</vt:lpstr>
      <vt:lpstr>PowerPoint Presentation</vt:lpstr>
    </vt:vector>
  </TitlesOfParts>
  <Manager>Dr. Tobias Weltner</Manager>
  <Company>www.powershell.de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Thema Untertitel</dc:title>
  <dc:subject>PowerShell Konferenz</dc:subject>
  <dc:creator>Dr. Tobias Weltner</dc:creator>
  <dc:description>(C) Dr. Tobias Weltner</dc:description>
  <cp:lastModifiedBy>Benjamin Hodge</cp:lastModifiedBy>
  <cp:revision>181</cp:revision>
  <dcterms:created xsi:type="dcterms:W3CDTF">2007-07-20T07:41:41Z</dcterms:created>
  <dcterms:modified xsi:type="dcterms:W3CDTF">2017-05-24T01:27:40Z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igentümer">
    <vt:lpwstr>www.IT-Visions.de</vt:lpwstr>
  </property>
  <property fmtid="{D5CDD505-2E9C-101B-9397-08002B2CF9AE}" pid="3" name="Gegenstand">
    <vt:lpwstr>www.IT-Visions.de</vt:lpwstr>
  </property>
  <property fmtid="{D5CDD505-2E9C-101B-9397-08002B2CF9AE}" pid="4" name="Erstellt von">
    <vt:lpwstr>www.IT-Visions.de</vt:lpwstr>
  </property>
  <property fmtid="{D5CDD505-2E9C-101B-9397-08002B2CF9AE}" pid="5" name="Abteilung">
    <vt:lpwstr>www.IT-Visions.de</vt:lpwstr>
  </property>
  <property fmtid="{D5CDD505-2E9C-101B-9397-08002B2CF9AE}" pid="6" name="Kunde">
    <vt:lpwstr>www.IT-Visions.de</vt:lpwstr>
  </property>
  <property fmtid="{D5CDD505-2E9C-101B-9397-08002B2CF9AE}" pid="7" name="Verleger">
    <vt:lpwstr>www.IT-Visions.de</vt:lpwstr>
  </property>
</Properties>
</file>